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755" r:id="rId3"/>
    <p:sldId id="772" r:id="rId4"/>
    <p:sldId id="773" r:id="rId5"/>
    <p:sldId id="756" r:id="rId6"/>
    <p:sldId id="757" r:id="rId7"/>
    <p:sldId id="758" r:id="rId8"/>
    <p:sldId id="759" r:id="rId9"/>
    <p:sldId id="760" r:id="rId10"/>
    <p:sldId id="761" r:id="rId11"/>
    <p:sldId id="762" r:id="rId12"/>
    <p:sldId id="763" r:id="rId13"/>
    <p:sldId id="764" r:id="rId14"/>
    <p:sldId id="765" r:id="rId15"/>
    <p:sldId id="766" r:id="rId16"/>
    <p:sldId id="767" r:id="rId17"/>
    <p:sldId id="768" r:id="rId18"/>
    <p:sldId id="769" r:id="rId19"/>
    <p:sldId id="770" r:id="rId20"/>
    <p:sldId id="771" r:id="rId21"/>
    <p:sldId id="774" r:id="rId22"/>
    <p:sldId id="775" r:id="rId23"/>
    <p:sldId id="776" r:id="rId24"/>
    <p:sldId id="777" r:id="rId25"/>
    <p:sldId id="778" r:id="rId26"/>
    <p:sldId id="779" r:id="rId27"/>
    <p:sldId id="780" r:id="rId28"/>
    <p:sldId id="781" r:id="rId29"/>
    <p:sldId id="782" r:id="rId30"/>
    <p:sldId id="783" r:id="rId31"/>
    <p:sldId id="784" r:id="rId32"/>
    <p:sldId id="785" r:id="rId33"/>
    <p:sldId id="786" r:id="rId34"/>
    <p:sldId id="787" r:id="rId3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6D"/>
    <a:srgbClr val="6410F5"/>
    <a:srgbClr val="EA41D0"/>
    <a:srgbClr val="D8EAF6"/>
    <a:srgbClr val="DEDEDE"/>
    <a:srgbClr val="001B36"/>
    <a:srgbClr val="F5F5F5"/>
    <a:srgbClr val="1027F5"/>
    <a:srgbClr val="FBB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67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7B02250B-402A-7032-F518-B3CE556AFB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261" b="6739"/>
          <a:stretch/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BFC13994-76EF-DE39-D399-C797AFF1F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76000">
                <a:schemeClr val="tx1">
                  <a:alpha val="5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gradFill>
                <a:gsLst>
                  <a:gs pos="0">
                    <a:srgbClr val="6410F5"/>
                  </a:gs>
                  <a:gs pos="99000">
                    <a:srgbClr val="EA41D0"/>
                  </a:gs>
                </a:gsLst>
                <a:lin ang="2700000" scaled="0"/>
              </a:gra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019587-D1A6-D282-D1C7-A11D85BD3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6604"/>
            <a:ext cx="9144000" cy="2133354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EBF4FB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62C3F76-F539-EB80-2974-E4234C5C1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72034"/>
            <a:ext cx="9144000" cy="746762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rgbClr val="FBB040"/>
                </a:solidFill>
                <a:latin typeface="Aptos" panose="020B0004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9" name="Billede 7">
            <a:extLst>
              <a:ext uri="{FF2B5EF4-FFF2-40B4-BE49-F238E27FC236}">
                <a16:creationId xmlns:a16="http://schemas.microsoft.com/office/drawing/2014/main" id="{6BD93290-44A2-12AA-7FFD-DAAAE73C44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" y="5900376"/>
            <a:ext cx="2879995" cy="95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1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1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CBD35EA6-D6DF-95B3-5CED-36EEDBFB70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" t="16908" r="-52" b="18689"/>
          <a:stretch/>
        </p:blipFill>
        <p:spPr>
          <a:xfrm>
            <a:off x="0" y="-46545"/>
            <a:ext cx="12192000" cy="5888933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ED4905E9-AE41-002B-C121-CE7FAF8F237B}"/>
              </a:ext>
            </a:extLst>
          </p:cNvPr>
          <p:cNvSpPr/>
          <p:nvPr userDrawn="1"/>
        </p:nvSpPr>
        <p:spPr>
          <a:xfrm>
            <a:off x="574155" y="3134089"/>
            <a:ext cx="11030989" cy="2447185"/>
          </a:xfrm>
          <a:prstGeom prst="rect">
            <a:avLst/>
          </a:prstGeom>
          <a:solidFill>
            <a:schemeClr val="bg1">
              <a:alpha val="897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Pladsholder til tekst 2">
            <a:extLst>
              <a:ext uri="{FF2B5EF4-FFF2-40B4-BE49-F238E27FC236}">
                <a16:creationId xmlns:a16="http://schemas.microsoft.com/office/drawing/2014/main" id="{09F9D7CD-1659-D9D2-D6E8-26D9BA43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37246"/>
            <a:ext cx="10515600" cy="744028"/>
          </a:xfrm>
        </p:spPr>
        <p:txBody>
          <a:bodyPr/>
          <a:lstStyle>
            <a:lvl1pPr marL="0" indent="0">
              <a:buNone/>
              <a:defRPr sz="2400" b="0" i="0">
                <a:solidFill>
                  <a:srgbClr val="002E6D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59D7EBB-8A5B-3D0C-57D3-81C46A6EC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199379"/>
            <a:ext cx="10515600" cy="1637867"/>
          </a:xfrm>
        </p:spPr>
        <p:txBody>
          <a:bodyPr anchor="b">
            <a:normAutofit/>
          </a:bodyPr>
          <a:lstStyle>
            <a:lvl1pPr>
              <a:defRPr sz="4400">
                <a:gradFill>
                  <a:gsLst>
                    <a:gs pos="0">
                      <a:srgbClr val="6410F5"/>
                    </a:gs>
                    <a:gs pos="100000">
                      <a:srgbClr val="EA41D0"/>
                    </a:gs>
                  </a:gsLst>
                  <a:lin ang="2700000" scaled="0"/>
                </a:gra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65597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CBD35EA6-D6DF-95B3-5CED-36EEDBFB70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7799" b="17799"/>
          <a:stretch/>
        </p:blipFill>
        <p:spPr>
          <a:xfrm>
            <a:off x="0" y="-46545"/>
            <a:ext cx="12192000" cy="5888933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ED4905E9-AE41-002B-C121-CE7FAF8F237B}"/>
              </a:ext>
            </a:extLst>
          </p:cNvPr>
          <p:cNvSpPr/>
          <p:nvPr userDrawn="1"/>
        </p:nvSpPr>
        <p:spPr>
          <a:xfrm>
            <a:off x="574155" y="3134089"/>
            <a:ext cx="11030989" cy="2447185"/>
          </a:xfrm>
          <a:prstGeom prst="rect">
            <a:avLst/>
          </a:prstGeom>
          <a:solidFill>
            <a:schemeClr val="bg1">
              <a:alpha val="897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Pladsholder til tekst 2">
            <a:extLst>
              <a:ext uri="{FF2B5EF4-FFF2-40B4-BE49-F238E27FC236}">
                <a16:creationId xmlns:a16="http://schemas.microsoft.com/office/drawing/2014/main" id="{09F9D7CD-1659-D9D2-D6E8-26D9BA43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37246"/>
            <a:ext cx="10515600" cy="744028"/>
          </a:xfrm>
        </p:spPr>
        <p:txBody>
          <a:bodyPr/>
          <a:lstStyle>
            <a:lvl1pPr marL="0" indent="0">
              <a:buNone/>
              <a:defRPr sz="2400">
                <a:solidFill>
                  <a:srgbClr val="002E6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59D7EBB-8A5B-3D0C-57D3-81C46A6EC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199379"/>
            <a:ext cx="10515600" cy="1637867"/>
          </a:xfrm>
        </p:spPr>
        <p:txBody>
          <a:bodyPr anchor="b">
            <a:normAutofit/>
          </a:bodyPr>
          <a:lstStyle>
            <a:lvl1pPr>
              <a:defRPr sz="4400">
                <a:gradFill>
                  <a:gsLst>
                    <a:gs pos="0">
                      <a:srgbClr val="6410F5"/>
                    </a:gs>
                    <a:gs pos="100000">
                      <a:srgbClr val="EA41D0"/>
                    </a:gs>
                  </a:gsLst>
                  <a:lin ang="2700000" scaled="0"/>
                </a:gra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2142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el og indholdsobjekt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D3D288-2CDE-257E-E73E-D17AB0E8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EA41D0"/>
                    </a:gs>
                    <a:gs pos="76000">
                      <a:srgbClr val="6410F5"/>
                    </a:gs>
                  </a:gsLst>
                  <a:lin ang="2700000" scaled="0"/>
                </a:gra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4C1F2F6-ADE5-3604-CD06-DA0DC7B79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70000"/>
              <a:buFontTx/>
              <a:buBlip>
                <a:blip r:embed="rId2"/>
              </a:buBlip>
              <a:defRPr/>
            </a:lvl1pPr>
            <a:lvl2pPr marL="685800" indent="-228600">
              <a:buSzPct val="70000"/>
              <a:buFontTx/>
              <a:buBlip>
                <a:blip r:embed="rId2"/>
              </a:buBlip>
              <a:defRPr/>
            </a:lvl2pPr>
            <a:lvl3pPr marL="1143000" indent="-228600">
              <a:buSzPct val="70000"/>
              <a:buFontTx/>
              <a:buBlip>
                <a:blip r:embed="rId2"/>
              </a:buBlip>
              <a:defRPr/>
            </a:lvl3pPr>
            <a:lvl4pPr marL="1600200" indent="-228600">
              <a:buSzPct val="70000"/>
              <a:buFontTx/>
              <a:buBlip>
                <a:blip r:embed="rId2"/>
              </a:buBlip>
              <a:defRPr/>
            </a:lvl4pPr>
            <a:lvl5pPr marL="2057400" indent="-228600">
              <a:buSzPct val="7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5325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78304-A789-1F6D-B4E1-8E6554EC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23BDC9-043F-0D4F-5860-4992F5AE7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AA03D14-A2C7-EA42-BB39-FB18AE44B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130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25D0E-B8BD-4187-A93B-0A07AA20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A7F5B9E-EB75-91EE-A548-3A0573E97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E6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5AD6FB9-C812-39B5-C3DE-F1348E2F8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60B06322-70D2-2050-0E60-D063C2FDE9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8CC69A3A-83D8-777D-6852-DDBDE3457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911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F9E88-9059-50D7-69CE-62D39F99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5026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6579D8-FC80-DFD6-B1D1-EA7B539D4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4800F1A-416E-D297-A7E9-A04FA20FB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49462"/>
            <a:ext cx="6172200" cy="38115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CBC66BD-68B7-58DC-612A-ABB51E169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382312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F5052-3FE3-380B-ADE3-050C5753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233EEE84-A23C-A597-79B9-B9B2DE817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2BDD3CE7-0022-1A1B-7E19-79BAC1FD5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2222837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9FAA3B35-CC7E-121F-1894-BFABC29F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dirty="0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E748900-1FBC-F4E6-E9F4-436E6548D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D156902E-142E-448C-086C-931A24FD97A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0" y="5900376"/>
            <a:ext cx="2880000" cy="95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6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9" r:id="rId2"/>
    <p:sldLayoutId id="2147483673" r:id="rId3"/>
    <p:sldLayoutId id="2147483670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gradFill>
            <a:gsLst>
              <a:gs pos="0">
                <a:srgbClr val="EA41D0"/>
              </a:gs>
              <a:gs pos="76000">
                <a:srgbClr val="6410F5"/>
              </a:gs>
            </a:gsLst>
            <a:lin ang="2700000" scaled="0"/>
          </a:gradFill>
          <a:latin typeface="Aptos ExtraBold" panose="020B000402020202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70000"/>
        <a:buFontTx/>
        <a:buBlip>
          <a:blip r:embed="rId14"/>
        </a:buBlip>
        <a:defRPr sz="2800" b="0" i="0" kern="1200">
          <a:solidFill>
            <a:srgbClr val="002E6D"/>
          </a:solidFill>
          <a:latin typeface="Aptos" panose="020B000402020202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14"/>
        </a:buBlip>
        <a:defRPr sz="2400" b="0" i="0" kern="1200">
          <a:solidFill>
            <a:srgbClr val="002E6D"/>
          </a:solidFill>
          <a:latin typeface="Aptos" panose="020B000402020202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14"/>
        </a:buBlip>
        <a:defRPr sz="2000" b="0" i="0" kern="1200">
          <a:solidFill>
            <a:srgbClr val="002E6D"/>
          </a:solidFill>
          <a:latin typeface="Aptos" panose="020B000402020202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14"/>
        </a:buBlip>
        <a:defRPr sz="1800" b="0" i="0" kern="1200">
          <a:solidFill>
            <a:srgbClr val="002E6D"/>
          </a:solidFill>
          <a:latin typeface="Aptos" panose="020B000402020202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14"/>
        </a:buBlip>
        <a:defRPr sz="1800" b="0" i="0" kern="1200">
          <a:solidFill>
            <a:srgbClr val="002E6D"/>
          </a:solidFill>
          <a:latin typeface="Aptos" panose="020B000402020202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786C43-6953-92F7-A8C6-09A943315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Familie- og arveret</a:t>
            </a:r>
          </a:p>
        </p:txBody>
      </p:sp>
    </p:spTree>
    <p:extLst>
      <p:ext uri="{BB962C8B-B14F-4D97-AF65-F5344CB8AC3E}">
        <p14:creationId xmlns:p14="http://schemas.microsoft.com/office/powerpoint/2010/main" val="1442249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Formuefællesskab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637747"/>
            <a:ext cx="8205191" cy="4265840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Formuefællesskab kaldes delingsformue, fordi formuen skal deles i forbindelse med ægteskabets ophør.</a:t>
            </a:r>
          </a:p>
          <a:p>
            <a:endParaRPr lang="da-DK" sz="1657" dirty="0"/>
          </a:p>
          <a:p>
            <a:r>
              <a:rPr lang="da-DK" sz="1657" dirty="0"/>
              <a:t>Formuefællesskab er ikke det samme som sameje.</a:t>
            </a:r>
          </a:p>
          <a:p>
            <a:endParaRPr lang="da-DK" sz="1657" dirty="0"/>
          </a:p>
          <a:p>
            <a:r>
              <a:rPr lang="da-DK" sz="1657" dirty="0"/>
              <a:t>Formuefællesskab stiftes i forbindelse med ægteskabets indgåelse.</a:t>
            </a:r>
          </a:p>
          <a:p>
            <a:endParaRPr lang="da-DK" sz="1657" dirty="0"/>
          </a:p>
          <a:p>
            <a:r>
              <a:rPr lang="da-DK" sz="1657" dirty="0" err="1"/>
              <a:t>Surrogation</a:t>
            </a:r>
            <a:r>
              <a:rPr lang="da-DK" sz="1657" dirty="0"/>
              <a:t>: Hvis et aktiv fra delingsformuen erstattes, er det nye aktiv omfattet af delingsformuen.</a:t>
            </a:r>
          </a:p>
          <a:p>
            <a:endParaRPr lang="da-DK" sz="1657" dirty="0"/>
          </a:p>
          <a:p>
            <a:r>
              <a:rPr lang="da-DK" sz="1657" dirty="0"/>
              <a:t>Indtægter, fx renter eller udbytte er også omfattet.</a:t>
            </a:r>
          </a:p>
          <a:p>
            <a:endParaRPr lang="da-DK" sz="1657" dirty="0"/>
          </a:p>
          <a:p>
            <a:r>
              <a:rPr lang="da-DK" sz="1657" dirty="0"/>
              <a:t>Personlige rettigheder er ikke en del af delingsformuen.</a:t>
            </a:r>
          </a:p>
          <a:p>
            <a:endParaRPr lang="da-DK" sz="1657" dirty="0"/>
          </a:p>
          <a:p>
            <a:r>
              <a:rPr lang="da-DK" sz="1657" dirty="0"/>
              <a:t>Formuefællesskab ophører i forbindelse med separation, skilsmisse eller dødsfald.</a:t>
            </a:r>
          </a:p>
          <a:p>
            <a:endParaRPr lang="da-DK" sz="1657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91655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Særeje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637747"/>
            <a:ext cx="8205191" cy="4520846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To særejeformer, i henhold til Lov om ægtefællers økonomiske forhold paragraf 12</a:t>
            </a:r>
          </a:p>
          <a:p>
            <a:endParaRPr lang="da-DK" sz="1657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Skilsmissesæreje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Fuldstændigt særeje</a:t>
            </a:r>
          </a:p>
          <a:p>
            <a:endParaRPr lang="da-DK" sz="1657" dirty="0"/>
          </a:p>
          <a:p>
            <a:r>
              <a:rPr lang="da-DK" sz="1657" dirty="0"/>
              <a:t>Kan kombineres til kombinationssæreje</a:t>
            </a:r>
          </a:p>
          <a:p>
            <a:endParaRPr lang="da-DK" sz="1657" dirty="0"/>
          </a:p>
          <a:p>
            <a:r>
              <a:rPr lang="da-DK" sz="1657" dirty="0"/>
              <a:t>Særeje kan omfatte hele eller dele af formuen</a:t>
            </a:r>
          </a:p>
          <a:p>
            <a:endParaRPr lang="da-DK" sz="1657" dirty="0"/>
          </a:p>
          <a:p>
            <a:r>
              <a:rPr lang="da-DK" sz="1657" dirty="0"/>
              <a:t>Særeje stiftes ved: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endParaRPr lang="da-DK" sz="1657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Ægtepagt, i henhold til Lov om ægtefællers økonomiske forhold paragraffer 12 og 20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Gave, i henhold til Lov om ægtefællers økonomiske forhold paragraf 23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Testamente, i henhold til Lov om ægtefællers økonomiske forhold paragraf 23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Begunstigelse i forsikring, i henhold til forsikringsaftaleloven paragraf 103, stk. 2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Begunstigelse i pension, jf. Pensionsopsparingsloven paragraf 3 stk. 2</a:t>
            </a: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7613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Særeje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637747"/>
            <a:ext cx="8205191" cy="4322458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Surrogater og indtægter fra særeje er særeje, hvis ikke andet er bestemt.</a:t>
            </a:r>
          </a:p>
          <a:p>
            <a:endParaRPr lang="da-DK" sz="1657" dirty="0"/>
          </a:p>
          <a:p>
            <a:r>
              <a:rPr lang="da-DK" sz="1657" dirty="0"/>
              <a:t>Særeje bestemt i ægtepagt kan ændres til delingsformue med ny ægtepagt.</a:t>
            </a:r>
          </a:p>
          <a:p>
            <a:endParaRPr lang="da-DK" sz="1657" b="1" dirty="0"/>
          </a:p>
          <a:p>
            <a:r>
              <a:rPr lang="da-DK" sz="1657" b="1" dirty="0"/>
              <a:t>Skilsmissesæreje:</a:t>
            </a:r>
            <a:r>
              <a:rPr lang="da-DK" sz="1657" dirty="0"/>
              <a:t> </a:t>
            </a:r>
          </a:p>
          <a:p>
            <a:r>
              <a:rPr lang="da-DK" sz="1657" dirty="0"/>
              <a:t>Skal ikke deles i tilfælde af separation eller skilsmisse men indgår i delingsformuen i tilfælde af en ægtefælles død.</a:t>
            </a:r>
          </a:p>
          <a:p>
            <a:endParaRPr lang="da-DK" sz="1657" b="1" dirty="0"/>
          </a:p>
          <a:p>
            <a:r>
              <a:rPr lang="da-DK" sz="1657" b="1" dirty="0"/>
              <a:t>Fuldstændigt særeje:</a:t>
            </a:r>
            <a:r>
              <a:rPr lang="da-DK" sz="1657" dirty="0"/>
              <a:t> </a:t>
            </a:r>
          </a:p>
          <a:p>
            <a:r>
              <a:rPr lang="da-DK" sz="1657" dirty="0"/>
              <a:t>Skal ikke deles hverken i tilfælde af separation, skilsmisse eller død.</a:t>
            </a:r>
          </a:p>
          <a:p>
            <a:endParaRPr lang="da-DK" sz="1657" b="1" dirty="0"/>
          </a:p>
          <a:p>
            <a:r>
              <a:rPr lang="da-DK" sz="1657" b="1" dirty="0"/>
              <a:t>Kombinationssæreje f.eks.: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Skilsmissesæreje i tilfælde af separation/skilsmisse eller for førstafdøde ægtefælle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Fuldstændigt særeje for længstlevende ægtefælle</a:t>
            </a:r>
          </a:p>
          <a:p>
            <a:endParaRPr lang="da-DK" sz="2025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7234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Formuedeling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637748"/>
            <a:ext cx="8205191" cy="4520846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Ægtefællernes andel af delingsformuen kaldes bodel. </a:t>
            </a:r>
          </a:p>
          <a:p>
            <a:endParaRPr lang="da-DK" sz="1657" dirty="0"/>
          </a:p>
          <a:p>
            <a:r>
              <a:rPr lang="da-DK" sz="1657" dirty="0"/>
              <a:t>Hvis ægtefællens bodel er positiv, skal den deles lige i tilfælde af separation eller skilsmisse, i henhold til Lov om ægtefællers økonomiske forhold paragraf 5. </a:t>
            </a:r>
          </a:p>
          <a:p>
            <a:endParaRPr lang="da-DK" sz="1657" dirty="0"/>
          </a:p>
          <a:p>
            <a:r>
              <a:rPr lang="da-DK" sz="1657" dirty="0"/>
              <a:t>Ægtefællerne kan aftale en skæv deling af delingsformuen.</a:t>
            </a:r>
          </a:p>
          <a:p>
            <a:endParaRPr lang="da-DK" sz="1657" b="1" dirty="0"/>
          </a:p>
          <a:p>
            <a:r>
              <a:rPr lang="da-DK" sz="1657" b="1" dirty="0"/>
              <a:t>Hovedregel:  </a:t>
            </a:r>
            <a:r>
              <a:rPr lang="da-DK" sz="1657" dirty="0"/>
              <a:t>Alle aktiver indgår i delingsformuen.</a:t>
            </a:r>
          </a:p>
          <a:p>
            <a:r>
              <a:rPr lang="da-DK" sz="1657" b="1" dirty="0"/>
              <a:t>Undtagelse 1: </a:t>
            </a:r>
            <a:r>
              <a:rPr lang="da-DK" sz="1657" dirty="0"/>
              <a:t>Særejeaktiver</a:t>
            </a:r>
          </a:p>
          <a:p>
            <a:r>
              <a:rPr lang="da-DK" sz="1657" b="1" dirty="0"/>
              <a:t>Undtagelse 2:</a:t>
            </a:r>
            <a:r>
              <a:rPr lang="da-DK" sz="1657" dirty="0"/>
              <a:t> Personlige rettigheder mm., i henhold til Lov om ægtefællers økonomiske forhold paragraffer 31, 36 og 37</a:t>
            </a:r>
          </a:p>
          <a:p>
            <a:r>
              <a:rPr lang="da-DK" sz="1657" b="1" dirty="0"/>
              <a:t>Undtagelse 3: </a:t>
            </a:r>
            <a:r>
              <a:rPr lang="da-DK" sz="1657" dirty="0"/>
              <a:t>Pensionsordninger, i henhold til Lov om ægtefællers økonomiske forhold paragraffer 34 og 35</a:t>
            </a:r>
          </a:p>
          <a:p>
            <a:r>
              <a:rPr lang="da-DK" sz="1657" b="1" dirty="0"/>
              <a:t>Undtagelse 4: </a:t>
            </a:r>
            <a:r>
              <a:rPr lang="da-DK" sz="1657" dirty="0"/>
              <a:t>Reguleringskrav, misbrugskrav, eller kompensationskrav, i henhold til Lov om ægtefællers økonomiske forhold kapitel 11 til 13</a:t>
            </a:r>
          </a:p>
          <a:p>
            <a:r>
              <a:rPr lang="da-DK" sz="1657" b="1" dirty="0"/>
              <a:t>Undtagelse 5: </a:t>
            </a:r>
            <a:r>
              <a:rPr lang="da-DK" sz="1657" dirty="0"/>
              <a:t>Gæld, hvis ægtefællerne har aftalt, at gælden ikke skal indgå i opgørelsen, i henhold til Lov om ægtefællers økonomiske forhold paragraf 29</a:t>
            </a: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94798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Ingen deling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637747"/>
            <a:ext cx="8205191" cy="2990812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Fuldstændigt særeje deles ikke. </a:t>
            </a:r>
          </a:p>
          <a:p>
            <a:endParaRPr lang="da-DK" sz="1657" dirty="0"/>
          </a:p>
          <a:p>
            <a:r>
              <a:rPr lang="da-DK" sz="1657" dirty="0"/>
              <a:t>Skilsmissesæreje deles i tilfælde af død – men ikke i tilfælde af skilsmisse. </a:t>
            </a:r>
          </a:p>
          <a:p>
            <a:endParaRPr lang="da-DK" sz="1657" dirty="0"/>
          </a:p>
          <a:p>
            <a:r>
              <a:rPr lang="da-DK" sz="1657" dirty="0"/>
              <a:t>Kombineres de to særejeformer kan ægtefællerne f.eks. sørge for at længstlevende ægtefælle bliver stillet bedst muligt.</a:t>
            </a:r>
          </a:p>
          <a:p>
            <a:endParaRPr lang="da-DK" sz="1657" dirty="0"/>
          </a:p>
          <a:p>
            <a:r>
              <a:rPr lang="da-DK" sz="1657" dirty="0"/>
              <a:t>Bliver en ægtefælle stillet urimeligt ringe på grund af den anden ægtefælles særeje, kan ægtefællen få ret til et beløb af den formuende ægtefælle, i henhold til Lov om ægtefællers økonomiske forhold paragraf 42.</a:t>
            </a:r>
          </a:p>
          <a:p>
            <a:endParaRPr lang="da-DK" sz="1657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21820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Gæld i formuedeling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637748"/>
            <a:ext cx="8365072" cy="2480800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b="1" dirty="0"/>
              <a:t>Hoverregel: </a:t>
            </a:r>
            <a:r>
              <a:rPr lang="da-DK" sz="1657" dirty="0"/>
              <a:t>Gæld følger aktivet, i henhold til Lov om ægtefællers økonomiske forhold paragraf 29.</a:t>
            </a:r>
          </a:p>
          <a:p>
            <a:endParaRPr lang="da-DK" sz="1657" dirty="0"/>
          </a:p>
          <a:p>
            <a:r>
              <a:rPr lang="da-DK" sz="1657" b="1" dirty="0"/>
              <a:t>Undtagelse: </a:t>
            </a:r>
            <a:r>
              <a:rPr lang="da-DK" sz="1657" dirty="0"/>
              <a:t>Ægtefæller kan i ægtepagt aftale, hvilken gæld, der skal indgå i delingsformuen, i henhold til Lov om ægtefællers økonomiske forhold paragraf 18. </a:t>
            </a:r>
          </a:p>
          <a:p>
            <a:endParaRPr lang="da-DK" sz="1657" dirty="0"/>
          </a:p>
          <a:p>
            <a:r>
              <a:rPr lang="da-DK" sz="1657" b="1" dirty="0"/>
              <a:t>Undtagelse: </a:t>
            </a:r>
            <a:r>
              <a:rPr lang="da-DK" sz="1657" dirty="0"/>
              <a:t>Ægtefællen skal beholde tilstrækkelige midler til at dække sine forpligtelser, i henhold til Lov om ægtefællers økonomiske forhold paragraf 30.</a:t>
            </a:r>
          </a:p>
          <a:p>
            <a:pPr>
              <a:buFont typeface="Arial" charset="0"/>
              <a:buNone/>
            </a:pPr>
            <a:endParaRPr lang="da-DK" sz="1657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0208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Personlige rettigheder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637747"/>
            <a:ext cx="8365072" cy="4010835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Uoverdragelige rettigheder skal ikke deles, i henhold til Lov om ægtefællers økonomiske forhold paragraffer 31, 36 og 37.</a:t>
            </a:r>
          </a:p>
          <a:p>
            <a:endParaRPr lang="da-DK" sz="1657" dirty="0"/>
          </a:p>
          <a:p>
            <a:r>
              <a:rPr lang="da-DK" sz="1657" dirty="0"/>
              <a:t>Kan for eksempel være:</a:t>
            </a:r>
          </a:p>
          <a:p>
            <a:endParaRPr lang="da-DK" sz="1657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Rettighederne til en bog, der ikke er udgivet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Erstatning for personskade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Aktiver til personligt brug, hvis de ikke repræsenterer en stor værdi i forhold til ægtefællernes formue i øvrigt, som f.eks.: </a:t>
            </a:r>
          </a:p>
          <a:p>
            <a:pPr marL="1230137" lvl="2" indent="-315571">
              <a:buFont typeface="Arial" panose="020B0604020202020204" pitchFamily="34" charset="0"/>
              <a:buChar char="•"/>
            </a:pPr>
            <a:r>
              <a:rPr lang="da-DK" sz="1657" dirty="0"/>
              <a:t>Rullestol</a:t>
            </a:r>
          </a:p>
          <a:p>
            <a:pPr marL="1230137" lvl="2" indent="-315571">
              <a:buFont typeface="Arial" panose="020B0604020202020204" pitchFamily="34" charset="0"/>
              <a:buChar char="•"/>
            </a:pPr>
            <a:r>
              <a:rPr lang="da-DK" sz="1657" dirty="0"/>
              <a:t>Bøger til uddannelse</a:t>
            </a:r>
          </a:p>
          <a:p>
            <a:pPr marL="1230137" lvl="2" indent="-315571">
              <a:buFont typeface="Arial" panose="020B0604020202020204" pitchFamily="34" charset="0"/>
              <a:buChar char="•"/>
            </a:pPr>
            <a:r>
              <a:rPr lang="da-DK" sz="1657" dirty="0"/>
              <a:t>Smykker</a:t>
            </a:r>
          </a:p>
          <a:p>
            <a:endParaRPr lang="da-DK" sz="1657" dirty="0"/>
          </a:p>
          <a:p>
            <a:r>
              <a:rPr lang="da-DK" sz="1657" dirty="0"/>
              <a:t>Børns ejendele indgår ikke i ægtefællernes bodeling.</a:t>
            </a:r>
          </a:p>
          <a:p>
            <a:endParaRPr lang="da-DK" sz="1657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2725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Pensioner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637747"/>
            <a:ext cx="8365072" cy="4265840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Skal boet deles i tilfælde af død, kan længstlevende ægtefælle udtage sine pensioner forlods, i henhold til Lov om ægtefællers økonomiske forhold paragraf 52</a:t>
            </a:r>
          </a:p>
          <a:p>
            <a:endParaRPr lang="da-DK" sz="1657" dirty="0"/>
          </a:p>
          <a:p>
            <a:r>
              <a:rPr lang="da-DK" sz="1657" dirty="0"/>
              <a:t>Deling i tilfælde af separation/skilsmisse:</a:t>
            </a:r>
          </a:p>
          <a:p>
            <a:endParaRPr lang="da-DK" sz="1657" b="1" dirty="0"/>
          </a:p>
          <a:p>
            <a:r>
              <a:rPr lang="da-DK" sz="1657" b="1" dirty="0"/>
              <a:t>Hovedregel:  </a:t>
            </a:r>
          </a:p>
          <a:p>
            <a:r>
              <a:rPr lang="da-DK" sz="1657" dirty="0"/>
              <a:t>Ægtefæller kan forlods udtage rimelige pensionsordninger, i henhold til Lov om ægtefællers økonomiske forhold paragraf 34</a:t>
            </a:r>
          </a:p>
          <a:p>
            <a:endParaRPr lang="da-DK" sz="1657" dirty="0"/>
          </a:p>
          <a:p>
            <a:r>
              <a:rPr lang="da-DK" sz="1657" dirty="0"/>
              <a:t>1. Alle sædvanlige arbejdsmarkedspensioner er rimelige</a:t>
            </a:r>
          </a:p>
          <a:p>
            <a:endParaRPr lang="da-DK" sz="1657" dirty="0"/>
          </a:p>
          <a:p>
            <a:r>
              <a:rPr lang="da-DK" sz="1657" dirty="0"/>
              <a:t>2. Pensioner, som svarer til sædvanlig arbejdsmarkedspension er rimelig</a:t>
            </a:r>
          </a:p>
          <a:p>
            <a:endParaRPr lang="da-DK" sz="1657" dirty="0"/>
          </a:p>
          <a:p>
            <a:r>
              <a:rPr lang="da-DK" sz="1657" dirty="0"/>
              <a:t>3. ”Rimelig” vurderes i forhold til økonomien på indbetalingstidspunktet, og tidspunkt for indbetaling i forhold til bodelingen</a:t>
            </a:r>
          </a:p>
          <a:p>
            <a:pPr lvl="2"/>
            <a:endParaRPr lang="da-DK" sz="1657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58581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Pensioner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637747"/>
            <a:ext cx="8365072" cy="2990812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Pensioner kan udtages forlods af ægtefællerne, hvis ægteskabet har været af kortere varighed, i henhold til Lov om ægtefællers økonomiske forhold paragraf 35.</a:t>
            </a:r>
          </a:p>
          <a:p>
            <a:endParaRPr lang="da-DK" sz="1657" dirty="0"/>
          </a:p>
          <a:p>
            <a:r>
              <a:rPr lang="da-DK" sz="1657" dirty="0"/>
              <a:t>Udtages pensionerne af ægtefællen, skal der evt. betales </a:t>
            </a:r>
            <a:r>
              <a:rPr lang="da-DK" sz="1657" b="1" dirty="0"/>
              <a:t>fællesskabskompensation</a:t>
            </a:r>
            <a:r>
              <a:rPr lang="da-DK" sz="1657" dirty="0"/>
              <a:t>, til den ægtefælle der f.eks. har været  på børneorlov og derfor har en mindre pension, i henhold til Lov om ægtefællers økonomiske forhold paragraf 44.</a:t>
            </a:r>
          </a:p>
          <a:p>
            <a:endParaRPr lang="da-DK" sz="1657" dirty="0"/>
          </a:p>
          <a:p>
            <a:r>
              <a:rPr lang="da-DK" sz="1657" dirty="0"/>
              <a:t>Er der stor forskel på pensionerne, kan den ene ægtefælle pålægges at betale </a:t>
            </a:r>
            <a:r>
              <a:rPr lang="da-DK" sz="1657" b="1" dirty="0"/>
              <a:t>rimelighedskompensation</a:t>
            </a:r>
            <a:r>
              <a:rPr lang="da-DK" sz="1657" dirty="0"/>
              <a:t>, men kun hvis ægteskab har varet mere end 15 år, i henhold til Lov om ægtefællers økonomiske forhold paragraf 45</a:t>
            </a:r>
          </a:p>
          <a:p>
            <a:endParaRPr lang="da-DK" sz="1657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61169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Skævdeling og kompensation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637747"/>
            <a:ext cx="8365072" cy="4520846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b="1" dirty="0"/>
              <a:t>Hovedregel: </a:t>
            </a:r>
            <a:r>
              <a:rPr lang="da-DK" sz="1657" dirty="0"/>
              <a:t>Delingsformuen skal deles lige, hvis formuen er positiv, i henhold til Lov om ægtefællers økonomiske forhold paragraf 5.</a:t>
            </a:r>
            <a:endParaRPr lang="da-DK" sz="1657" b="1" dirty="0"/>
          </a:p>
          <a:p>
            <a:endParaRPr lang="da-DK" sz="1657" b="1" dirty="0"/>
          </a:p>
          <a:p>
            <a:r>
              <a:rPr lang="da-DK" sz="1657" b="1" dirty="0"/>
              <a:t>Undtagelse 1:</a:t>
            </a:r>
            <a:r>
              <a:rPr lang="da-DK" sz="1657" dirty="0"/>
              <a:t> Har ægteskabet været kortvarigt, kan formuen deles ved at hver ægtefælle udtager, hvad de har indbragt i ægteskabet, i henhold til Lov om ægtefællers økonomiske forhold paragraf 33.</a:t>
            </a:r>
          </a:p>
          <a:p>
            <a:endParaRPr lang="da-DK" sz="1657" b="1" dirty="0"/>
          </a:p>
          <a:p>
            <a:r>
              <a:rPr lang="da-DK" sz="1657" b="1" dirty="0"/>
              <a:t>Undtagelse 2:</a:t>
            </a:r>
            <a:r>
              <a:rPr lang="da-DK" sz="1657" dirty="0"/>
              <a:t> Skifteretten kan fastsætte særejekompensation, hvis:</a:t>
            </a:r>
          </a:p>
          <a:p>
            <a:endParaRPr lang="da-DK" sz="1657" dirty="0"/>
          </a:p>
          <a:p>
            <a:pPr marL="420761" indent="-420761">
              <a:buAutoNum type="arabicPeriod"/>
            </a:pPr>
            <a:r>
              <a:rPr lang="da-DK" sz="1657" dirty="0"/>
              <a:t>Ægtefællen uden særeje har bidraget til at øge formuen, i henhold til Lov om ægtefællers økonomiske forhold paragraf 41, </a:t>
            </a:r>
          </a:p>
          <a:p>
            <a:pPr marL="420761" indent="-420761">
              <a:buAutoNum type="arabicPeriod"/>
            </a:pPr>
            <a:endParaRPr lang="da-DK" sz="1657" dirty="0"/>
          </a:p>
          <a:p>
            <a:r>
              <a:rPr lang="da-DK" sz="1657" dirty="0"/>
              <a:t>eller</a:t>
            </a:r>
          </a:p>
          <a:p>
            <a:endParaRPr lang="da-DK" sz="1657" dirty="0"/>
          </a:p>
          <a:p>
            <a:r>
              <a:rPr lang="da-DK" sz="1657" dirty="0"/>
              <a:t>2. den ene ægtefælle efter skilsmissen bliver stillet urimeligt ringe, i henhold til Lov om ægtefællers økonomiske forhold paragraf 42</a:t>
            </a:r>
          </a:p>
          <a:p>
            <a:pPr lvl="1"/>
            <a:endParaRPr lang="da-DK" sz="1657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93979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591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Emner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637747"/>
            <a:ext cx="8205191" cy="3755828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endParaRPr lang="da-DK" sz="1657" dirty="0"/>
          </a:p>
          <a:p>
            <a:r>
              <a:rPr lang="da-DK" sz="1657" dirty="0"/>
              <a:t>Ægtefællernes rådighed under ægteskabet</a:t>
            </a:r>
          </a:p>
          <a:p>
            <a:pPr marL="315571" indent="-315571">
              <a:buFont typeface="Wingdings" panose="05000000000000000000" pitchFamily="2" charset="2"/>
              <a:buChar char="ü"/>
            </a:pPr>
            <a:endParaRPr lang="da-DK" sz="1657" dirty="0"/>
          </a:p>
          <a:p>
            <a:r>
              <a:rPr lang="da-DK" sz="1657" dirty="0"/>
              <a:t>Formueordninger i ægteskabet</a:t>
            </a:r>
          </a:p>
          <a:p>
            <a:pPr marL="315571" indent="-315571">
              <a:buFont typeface="Wingdings" panose="05000000000000000000" pitchFamily="2" charset="2"/>
              <a:buChar char="ü"/>
            </a:pPr>
            <a:endParaRPr lang="da-DK" sz="1657" dirty="0"/>
          </a:p>
          <a:p>
            <a:r>
              <a:rPr lang="da-DK" sz="1657" dirty="0"/>
              <a:t>Formuedeling</a:t>
            </a:r>
          </a:p>
          <a:p>
            <a:pPr marL="315571" indent="-315571">
              <a:buFont typeface="Wingdings" panose="05000000000000000000" pitchFamily="2" charset="2"/>
              <a:buChar char="ü"/>
            </a:pPr>
            <a:endParaRPr lang="da-DK" sz="1657" dirty="0"/>
          </a:p>
          <a:p>
            <a:r>
              <a:rPr lang="da-DK" sz="1657" dirty="0"/>
              <a:t>Arveklasser</a:t>
            </a:r>
          </a:p>
          <a:p>
            <a:pPr marL="315571" indent="-315571">
              <a:buFont typeface="Wingdings" panose="05000000000000000000" pitchFamily="2" charset="2"/>
              <a:buChar char="ü"/>
            </a:pPr>
            <a:endParaRPr lang="da-DK" sz="1657" dirty="0"/>
          </a:p>
          <a:p>
            <a:r>
              <a:rPr lang="da-DK" sz="1657" dirty="0"/>
              <a:t>Ægtefællers arveret</a:t>
            </a:r>
          </a:p>
          <a:p>
            <a:pPr marL="315571" indent="-315571">
              <a:buFont typeface="Wingdings" panose="05000000000000000000" pitchFamily="2" charset="2"/>
              <a:buChar char="ü"/>
            </a:pPr>
            <a:endParaRPr lang="da-DK" sz="1657" dirty="0"/>
          </a:p>
          <a:p>
            <a:r>
              <a:rPr lang="da-DK" sz="1657" dirty="0"/>
              <a:t>Testamente</a:t>
            </a:r>
          </a:p>
          <a:p>
            <a:endParaRPr lang="da-DK" sz="1657" dirty="0"/>
          </a:p>
          <a:p>
            <a:endParaRPr lang="da-DK" sz="1657" dirty="0"/>
          </a:p>
        </p:txBody>
      </p:sp>
      <p:sp>
        <p:nvSpPr>
          <p:cNvPr id="16" name="object 16"/>
          <p:cNvSpPr txBox="1"/>
          <p:nvPr/>
        </p:nvSpPr>
        <p:spPr>
          <a:xfrm>
            <a:off x="9156046" y="4431774"/>
            <a:ext cx="459581" cy="274779"/>
          </a:xfrm>
          <a:prstGeom prst="rect">
            <a:avLst/>
          </a:prstGeom>
        </p:spPr>
        <p:txBody>
          <a:bodyPr vert="horz" wrap="square" lIns="0" tIns="14883" rIns="0" bIns="0" rtlCol="0">
            <a:spAutoFit/>
          </a:bodyPr>
          <a:lstStyle/>
          <a:p>
            <a:pPr marL="11906">
              <a:spcBef>
                <a:spcPts val="117"/>
              </a:spcBef>
            </a:pPr>
            <a:r>
              <a:rPr sz="1688" i="1" spc="9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1688" i="1" spc="18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88">
              <a:latin typeface="Arial"/>
              <a:cs typeface="Arial"/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77979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Regulering og misbrugskrav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637748"/>
            <a:ext cx="8365072" cy="3755828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b="1" dirty="0"/>
              <a:t>Hovedregel: </a:t>
            </a:r>
            <a:r>
              <a:rPr lang="da-DK" sz="1657" dirty="0"/>
              <a:t>Delingsformuen skal deles lige (hvis formuen er positiv), i henhold til Lov om ægtefællers økonomiske forhold paragraf 5.</a:t>
            </a:r>
            <a:endParaRPr lang="da-DK" sz="1657" b="1" dirty="0"/>
          </a:p>
          <a:p>
            <a:endParaRPr lang="da-DK" sz="1657" b="1" dirty="0"/>
          </a:p>
          <a:p>
            <a:r>
              <a:rPr lang="da-DK" sz="1657" b="1" dirty="0"/>
              <a:t>Undtagelse 1:</a:t>
            </a:r>
            <a:r>
              <a:rPr lang="da-DK" sz="1657" dirty="0"/>
              <a:t> Har den ene ægtefælle misbrugt delingsformuen, kan den anden ægtefælle have et misbrugskrav, i henhold til Lov om ægtefællers økonomiske forhold paragraf 40.</a:t>
            </a:r>
          </a:p>
          <a:p>
            <a:endParaRPr lang="da-DK" sz="1657" b="1" dirty="0"/>
          </a:p>
          <a:p>
            <a:r>
              <a:rPr lang="da-DK" sz="1657" b="1" dirty="0"/>
              <a:t>Undtagelse 2:</a:t>
            </a:r>
            <a:r>
              <a:rPr lang="da-DK" sz="1657" dirty="0"/>
              <a:t> Har en ægtefælle overført midler fra delingsformuen til sit særeje, kan den anden ægtefælle have et reguleringskrav, i henhold til Lov om ægtefællers økonomiske forhold paragraf 38.</a:t>
            </a:r>
          </a:p>
          <a:p>
            <a:endParaRPr lang="da-DK" sz="1657" b="1" dirty="0"/>
          </a:p>
          <a:p>
            <a:r>
              <a:rPr lang="da-DK" sz="1657" b="1" dirty="0"/>
              <a:t>Undtagelse 3: </a:t>
            </a:r>
            <a:r>
              <a:rPr lang="da-DK" sz="1657" dirty="0"/>
              <a:t> Har en ægtefælle overført midler fra sit særeje til delingsformuen kan denne ægtefælle have et reguleringskrav, i henhold til Lov om ægtefællers økonomiske forhold paragraf 39.</a:t>
            </a:r>
          </a:p>
          <a:p>
            <a:endParaRPr lang="da-DK" sz="1657" b="1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81863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909282" y="2703703"/>
            <a:ext cx="8365072" cy="1120491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pPr algn="ctr"/>
            <a:r>
              <a:rPr lang="da-DK" sz="4417" b="1" dirty="0"/>
              <a:t>Dødsfald</a:t>
            </a:r>
            <a:endParaRPr lang="da-DK" sz="4417" dirty="0"/>
          </a:p>
          <a:p>
            <a:endParaRPr lang="da-DK" sz="1657" b="1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5679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Formuedeling ved ægtefælles død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637747"/>
            <a:ext cx="8365072" cy="4265840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b="1" dirty="0"/>
              <a:t>Hovedregel: </a:t>
            </a:r>
            <a:r>
              <a:rPr lang="da-DK" sz="1657" dirty="0"/>
              <a:t>Delingsformuen skal deles lige, i henhold til Lov om ægtefællers økonomiske forhold paragraf 51</a:t>
            </a:r>
            <a:endParaRPr lang="da-DK" sz="1657" b="1" dirty="0"/>
          </a:p>
          <a:p>
            <a:endParaRPr lang="da-DK" sz="1657" b="1" dirty="0"/>
          </a:p>
          <a:p>
            <a:r>
              <a:rPr lang="da-DK" sz="1657" b="1" dirty="0"/>
              <a:t>Undtagelse 1: </a:t>
            </a:r>
            <a:r>
              <a:rPr lang="da-DK" sz="1657" dirty="0"/>
              <a:t>Særejeaktiver</a:t>
            </a:r>
          </a:p>
          <a:p>
            <a:endParaRPr lang="da-DK" sz="1657" b="1" dirty="0"/>
          </a:p>
          <a:p>
            <a:r>
              <a:rPr lang="da-DK" sz="1657" b="1" dirty="0"/>
              <a:t>Undtagelse 2:</a:t>
            </a:r>
            <a:r>
              <a:rPr lang="da-DK" sz="1657" dirty="0"/>
              <a:t> Personlige rettigheder mm., i henhold til Lov om ægtefællers økonomiske forhold paragraf  37</a:t>
            </a:r>
          </a:p>
          <a:p>
            <a:endParaRPr lang="da-DK" sz="1657" b="1" dirty="0"/>
          </a:p>
          <a:p>
            <a:r>
              <a:rPr lang="da-DK" sz="1657" b="1" dirty="0"/>
              <a:t>Undtagelse 3: </a:t>
            </a:r>
            <a:r>
              <a:rPr lang="da-DK" sz="1657" dirty="0"/>
              <a:t>Pensionsordninger, i henhold til Lov om ægtefællers økonomiske forhold paragraf 52</a:t>
            </a:r>
          </a:p>
          <a:p>
            <a:endParaRPr lang="da-DK" sz="1657" b="1" dirty="0"/>
          </a:p>
          <a:p>
            <a:r>
              <a:rPr lang="da-DK" sz="1657" b="1" dirty="0"/>
              <a:t>Undtagelse 4: </a:t>
            </a:r>
            <a:r>
              <a:rPr lang="da-DK" sz="1657" dirty="0"/>
              <a:t>Førstafdøde ægtefælles pensioner, som tilfalder en begunstiget.</a:t>
            </a:r>
          </a:p>
          <a:p>
            <a:endParaRPr lang="da-DK" sz="1657" b="1" dirty="0"/>
          </a:p>
          <a:p>
            <a:r>
              <a:rPr lang="da-DK" sz="1657" b="1" dirty="0"/>
              <a:t>Undtagelse 5: </a:t>
            </a:r>
            <a:r>
              <a:rPr lang="da-DK" sz="1657" dirty="0"/>
              <a:t>Reguleringskrav, misbrugskrav eller kompensationskrav, i henhold til Lov om ægtefællers økonomiske forhold paragraf 53</a:t>
            </a:r>
          </a:p>
          <a:p>
            <a:endParaRPr lang="da-DK" sz="1657" b="1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6521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Arven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637747"/>
            <a:ext cx="8365072" cy="3500823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Legal arv er arv efter loven, hvis arvelader ikke har oprettet testamente.</a:t>
            </a:r>
          </a:p>
          <a:p>
            <a:endParaRPr lang="da-DK" sz="1657" dirty="0"/>
          </a:p>
          <a:p>
            <a:r>
              <a:rPr lang="da-DK" sz="1657" dirty="0"/>
              <a:t>Arven fordeles til arveklasse 1, 2 eller 3.</a:t>
            </a:r>
            <a:br>
              <a:rPr lang="da-DK" sz="1657" dirty="0"/>
            </a:br>
            <a:endParaRPr lang="da-DK" sz="1657" dirty="0"/>
          </a:p>
          <a:p>
            <a:r>
              <a:rPr lang="da-DK" sz="1657" dirty="0"/>
              <a:t>Er der ingen arvinger i arveklasse 1, så går man videre til arveklasse 2, og er der ingen arvinger i arveklasse 2, så arver arveklasse 3.</a:t>
            </a:r>
          </a:p>
          <a:p>
            <a:endParaRPr lang="da-DK" sz="1657" dirty="0"/>
          </a:p>
          <a:p>
            <a:r>
              <a:rPr lang="da-DK" sz="1657" dirty="0"/>
              <a:t>Ægtefælle har også legal arveret.</a:t>
            </a:r>
          </a:p>
          <a:p>
            <a:endParaRPr lang="da-DK" sz="1657" dirty="0"/>
          </a:p>
          <a:p>
            <a:r>
              <a:rPr lang="da-DK" sz="1657" dirty="0"/>
              <a:t>Arvelader kan selv få indflydelse på fordeling af arven ved at oprette testamente.</a:t>
            </a:r>
          </a:p>
          <a:p>
            <a:endParaRPr lang="da-DK" sz="1657" dirty="0"/>
          </a:p>
          <a:p>
            <a:r>
              <a:rPr lang="da-DK" sz="1657" dirty="0"/>
              <a:t>Er der ingen arvinger efter arvelov eller testamente tilfalder arven statskassen, jf. Arveloven paragraf 94.</a:t>
            </a: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87120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Arveklasser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637748"/>
            <a:ext cx="8365072" cy="3245817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b="1" dirty="0"/>
              <a:t>Arveklasse 1 </a:t>
            </a:r>
            <a:r>
              <a:rPr lang="da-DK" sz="1657" dirty="0"/>
              <a:t>er livsarvinger, som er børn, børnebørn, oldebørn osv., i henhold til Arveloven paragraf 1.</a:t>
            </a:r>
          </a:p>
          <a:p>
            <a:endParaRPr lang="da-DK" sz="1657" dirty="0"/>
          </a:p>
          <a:p>
            <a:r>
              <a:rPr lang="da-DK" sz="1657" dirty="0"/>
              <a:t>Børnene arver lige.</a:t>
            </a:r>
          </a:p>
          <a:p>
            <a:endParaRPr lang="da-DK" sz="1657" dirty="0"/>
          </a:p>
          <a:p>
            <a:r>
              <a:rPr lang="da-DK" sz="1657" dirty="0"/>
              <a:t>Er et af børnene døde, træder dette barns livsarvinger i stedet og arver lige fjerdele af arven er tvangsarv, i henhold til Arveloven paragraf 5.</a:t>
            </a:r>
          </a:p>
          <a:p>
            <a:endParaRPr lang="da-DK" sz="1657" dirty="0"/>
          </a:p>
          <a:p>
            <a:r>
              <a:rPr lang="da-DK" sz="1657" dirty="0"/>
              <a:t>Børns arv kan begrænses til 1 mio. kr., hvilket beløb reguleres hvert år, i henhold til Arveloven paragraf 5, stk. 2.</a:t>
            </a:r>
            <a:br>
              <a:rPr lang="da-DK" sz="1657" dirty="0"/>
            </a:br>
            <a:endParaRPr lang="da-DK" sz="1657" dirty="0"/>
          </a:p>
          <a:p>
            <a:endParaRPr lang="da-DK" sz="1657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5234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Arveklasser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637747"/>
            <a:ext cx="8365072" cy="2735805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b="1" dirty="0"/>
              <a:t>Arveklasse 2 </a:t>
            </a:r>
            <a:r>
              <a:rPr lang="da-DK" sz="1657" dirty="0"/>
              <a:t>er arveladers forældre, i henhold til Arveloven paragraf 2.</a:t>
            </a:r>
          </a:p>
          <a:p>
            <a:endParaRPr lang="da-DK" sz="1657" dirty="0"/>
          </a:p>
          <a:p>
            <a:r>
              <a:rPr lang="da-DK" sz="1657" dirty="0"/>
              <a:t>Forældrene arver lige.</a:t>
            </a:r>
          </a:p>
          <a:p>
            <a:endParaRPr lang="da-DK" sz="1657" dirty="0"/>
          </a:p>
          <a:p>
            <a:r>
              <a:rPr lang="da-DK" sz="1657" dirty="0"/>
              <a:t>Er en af forældrene død, træder dennes børn (arveladers søskende) i stedet og arver lige.</a:t>
            </a:r>
          </a:p>
          <a:p>
            <a:endParaRPr lang="da-DK" sz="1657" dirty="0"/>
          </a:p>
          <a:p>
            <a:r>
              <a:rPr lang="da-DK" sz="1657" dirty="0"/>
              <a:t>Der bliver på denne måde forskel på helsøskende og halvsøskende.</a:t>
            </a:r>
          </a:p>
          <a:p>
            <a:endParaRPr lang="da-DK" sz="1657" dirty="0"/>
          </a:p>
          <a:p>
            <a:r>
              <a:rPr lang="da-DK" sz="1657" dirty="0"/>
              <a:t>Arveklasse 2 er ikke tvangsarvinger.</a:t>
            </a:r>
          </a:p>
          <a:p>
            <a:endParaRPr lang="da-DK" sz="1657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3667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Arveklasser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637747"/>
            <a:ext cx="8365072" cy="2735805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b="1" dirty="0"/>
              <a:t>Arveklasse 3 </a:t>
            </a:r>
            <a:r>
              <a:rPr lang="da-DK" sz="1657" dirty="0"/>
              <a:t>er arveladers bedsteforældre, i henhold til Arveloven paragraf 3.</a:t>
            </a:r>
          </a:p>
          <a:p>
            <a:endParaRPr lang="da-DK" sz="1657" dirty="0"/>
          </a:p>
          <a:p>
            <a:r>
              <a:rPr lang="da-DK" sz="1657" dirty="0"/>
              <a:t>Arven fordeles med halvdelen til moderens forældre og halvdelen til faderens forældre.</a:t>
            </a:r>
          </a:p>
          <a:p>
            <a:endParaRPr lang="da-DK" sz="1657" dirty="0"/>
          </a:p>
          <a:p>
            <a:r>
              <a:rPr lang="da-DK" sz="1657" dirty="0"/>
              <a:t>Er en af bedsteforældrene døde, træder dennes børn (arveladers faster, moster osv.) i stedet og arver lige.</a:t>
            </a:r>
          </a:p>
          <a:p>
            <a:endParaRPr lang="da-DK" sz="1657" dirty="0"/>
          </a:p>
          <a:p>
            <a:r>
              <a:rPr lang="da-DK" sz="1657" dirty="0"/>
              <a:t>Bedsteforældre, børnebørn, fætre og kusiner arver ikke.</a:t>
            </a:r>
          </a:p>
          <a:p>
            <a:endParaRPr lang="da-DK" sz="1657" dirty="0"/>
          </a:p>
          <a:p>
            <a:r>
              <a:rPr lang="da-DK" sz="1657" dirty="0"/>
              <a:t>Arveklasse 3 er ikke tvangsarvinger.</a:t>
            </a: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23405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Ægtefællens arveret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637747"/>
            <a:ext cx="8365072" cy="3755828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Ægtefællen arver halvdelen, hvis arvelader har børn, i henhold til Arveloven paragraf 9, stk. 1, og ellers det hele i henhold til Arveloven paragraf 9, stk. 2.</a:t>
            </a:r>
          </a:p>
          <a:p>
            <a:endParaRPr lang="da-DK" sz="1657" dirty="0"/>
          </a:p>
          <a:p>
            <a:r>
              <a:rPr lang="da-DK" sz="1657" dirty="0"/>
              <a:t>En fjerdedel af arven er tvangsarv i henhold til Arveloven paragraf 10.</a:t>
            </a:r>
          </a:p>
          <a:p>
            <a:endParaRPr lang="da-DK" sz="1657" dirty="0"/>
          </a:p>
          <a:p>
            <a:r>
              <a:rPr lang="da-DK" sz="1657" dirty="0"/>
              <a:t>Der er mulighed for at sidde i uskiftet bo.</a:t>
            </a:r>
          </a:p>
          <a:p>
            <a:endParaRPr lang="da-DK" sz="1657" dirty="0"/>
          </a:p>
          <a:p>
            <a:r>
              <a:rPr lang="da-DK" sz="1657" dirty="0"/>
              <a:t>Suppleringsarv i henhold til Arveloven paragraf 11, stk. 2 – inklusive: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 err="1"/>
              <a:t>Boslod</a:t>
            </a:r>
            <a:r>
              <a:rPr lang="da-DK" sz="1657" dirty="0"/>
              <a:t> og særeje for længstlevende ægtefælle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Arvelod for længstlevende ægtefælle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Forsørgertabserstatning, livsforsikring, pension efter førstafdøde ægtefælle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Ægtefællepension og ægtefælleydelse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Ved længstlevende ægtefælles død, skal arven (som udgangspunkt) fordeles mellem begge ægtefællers arvinger, i henhold til Arveloven paragraf 16, stk. 2.</a:t>
            </a: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11161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Uskiftet bo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637747"/>
            <a:ext cx="8365072" cy="3755828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Vælger ægtefællen at sidde i uskiftet bo, får ægtefællen rådighed over alle aktiver og overtager afdødes gældsforpligtelser, i henhold til Arveloven paragraffer 24 og 25.</a:t>
            </a:r>
          </a:p>
          <a:p>
            <a:endParaRPr lang="da-DK" sz="1657" dirty="0"/>
          </a:p>
          <a:p>
            <a:r>
              <a:rPr lang="da-DK" sz="1657" dirty="0"/>
              <a:t>Kan kun sidde i uskiftet bo med delingsformue – og særejet skal skiftes, i henhold til Arveloven paragraf 17.</a:t>
            </a:r>
          </a:p>
          <a:p>
            <a:endParaRPr lang="da-DK" sz="1657" dirty="0"/>
          </a:p>
          <a:p>
            <a:r>
              <a:rPr lang="da-DK" sz="1657" dirty="0"/>
              <a:t>Særbørn skal give samtykke til uskiftet bo, i henhold til Arveloven paragraf 18 .</a:t>
            </a:r>
          </a:p>
          <a:p>
            <a:endParaRPr lang="da-DK" sz="1657" dirty="0"/>
          </a:p>
          <a:p>
            <a:r>
              <a:rPr lang="da-DK" sz="1657" dirty="0"/>
              <a:t>Hvis længstlevende misbruger det uskiftede bos midler, kan børnene kræve skifte, i henhold til Arveloven paragraf 29.</a:t>
            </a:r>
          </a:p>
          <a:p>
            <a:endParaRPr lang="da-DK" sz="1657" dirty="0"/>
          </a:p>
          <a:p>
            <a:r>
              <a:rPr lang="da-DK" sz="1657" dirty="0"/>
              <a:t>Når længstlevende dør, skal arven fordeles til begge ægtefællers livsarvinger, men der regnes ikke arv til ægtefællen, i henhold til Arveloven paragraf 28.</a:t>
            </a:r>
          </a:p>
          <a:p>
            <a:endParaRPr lang="da-DK" sz="1657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940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Testamente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637747"/>
            <a:ext cx="8365072" cy="3755828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Testamenter giver arvelader mulighed for at få indflydelse på, hvem der skal arve, og hvad de skal arve.</a:t>
            </a:r>
          </a:p>
          <a:p>
            <a:endParaRPr lang="da-DK" sz="1657" dirty="0"/>
          </a:p>
          <a:p>
            <a:r>
              <a:rPr lang="da-DK" sz="1657" u="sng" dirty="0"/>
              <a:t>Testationskompetence</a:t>
            </a:r>
            <a:r>
              <a:rPr lang="da-DK" sz="1657" dirty="0"/>
              <a:t>:</a:t>
            </a:r>
          </a:p>
          <a:p>
            <a:endParaRPr lang="da-DK" sz="1657" b="1" dirty="0"/>
          </a:p>
          <a:p>
            <a:r>
              <a:rPr lang="da-DK" sz="1657" b="1" dirty="0"/>
              <a:t>Hovedregel: </a:t>
            </a:r>
            <a:r>
              <a:rPr lang="da-DK" sz="1657" dirty="0"/>
              <a:t>Arvelader kan ved testamente råde over hele sin formue</a:t>
            </a:r>
          </a:p>
          <a:p>
            <a:endParaRPr lang="da-DK" sz="1657" b="1" dirty="0"/>
          </a:p>
          <a:p>
            <a:r>
              <a:rPr lang="da-DK" sz="1657" b="1" dirty="0"/>
              <a:t>Undtagelse: </a:t>
            </a:r>
            <a:r>
              <a:rPr lang="da-DK" sz="1657" dirty="0"/>
              <a:t>Hvis arvelader er gift og/eller har børn, er testationskompetencen begrænset af tvangsarven, i henhold til Arveloven paragraf 50</a:t>
            </a:r>
          </a:p>
          <a:p>
            <a:endParaRPr lang="da-DK" sz="1657" dirty="0"/>
          </a:p>
          <a:p>
            <a:r>
              <a:rPr lang="da-DK" sz="1657" dirty="0"/>
              <a:t>Tvangsarven er som udgangspunkt en fjerdedel af arveladers formue.</a:t>
            </a:r>
          </a:p>
          <a:p>
            <a:endParaRPr lang="da-DK" sz="1657" dirty="0"/>
          </a:p>
          <a:p>
            <a:r>
              <a:rPr lang="da-DK" sz="1657" dirty="0"/>
              <a:t>Suppleringsarv er også tvangsarv.</a:t>
            </a:r>
          </a:p>
          <a:p>
            <a:endParaRPr lang="da-DK" sz="1657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9782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909282" y="2703703"/>
            <a:ext cx="8365072" cy="1120491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pPr algn="ctr"/>
            <a:r>
              <a:rPr lang="da-DK" sz="4417" b="1" dirty="0"/>
              <a:t>Ægteskab</a:t>
            </a:r>
            <a:endParaRPr lang="da-DK" sz="4417" dirty="0"/>
          </a:p>
          <a:p>
            <a:endParaRPr lang="da-DK" sz="1657" b="1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5289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Testamente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637747"/>
            <a:ext cx="8365072" cy="3755828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u="sng" dirty="0"/>
              <a:t>Gyldigt testamente kræver</a:t>
            </a:r>
            <a:r>
              <a:rPr lang="da-DK" sz="1657" dirty="0"/>
              <a:t>:</a:t>
            </a:r>
          </a:p>
          <a:p>
            <a:endParaRPr lang="da-DK" sz="1657" dirty="0"/>
          </a:p>
          <a:p>
            <a:r>
              <a:rPr lang="da-DK" sz="1657" dirty="0"/>
              <a:t>At testator er fyldt 18 år, eller 15 år for midler den umyndige selv kan råde over.</a:t>
            </a:r>
          </a:p>
          <a:p>
            <a:endParaRPr lang="da-DK" sz="1657" dirty="0"/>
          </a:p>
          <a:p>
            <a:r>
              <a:rPr lang="da-DK" sz="1657" dirty="0"/>
              <a:t>At testator kan handle fornuftsmæssigt.</a:t>
            </a:r>
          </a:p>
          <a:p>
            <a:endParaRPr lang="da-DK" sz="1657" dirty="0"/>
          </a:p>
          <a:p>
            <a:r>
              <a:rPr lang="da-DK" sz="1657" dirty="0"/>
              <a:t>At testamentet opfylder kravene til:</a:t>
            </a:r>
          </a:p>
          <a:p>
            <a:endParaRPr lang="da-DK" sz="1657" dirty="0"/>
          </a:p>
          <a:p>
            <a:r>
              <a:rPr lang="da-DK" sz="1657" dirty="0"/>
              <a:t>Notartestamente</a:t>
            </a:r>
          </a:p>
          <a:p>
            <a:endParaRPr lang="da-DK" sz="1657" dirty="0"/>
          </a:p>
          <a:p>
            <a:r>
              <a:rPr lang="da-DK" sz="1657" dirty="0"/>
              <a:t>Vidnetestamente</a:t>
            </a:r>
          </a:p>
          <a:p>
            <a:endParaRPr lang="da-DK" sz="1657" dirty="0"/>
          </a:p>
          <a:p>
            <a:r>
              <a:rPr lang="da-DK" sz="1657" dirty="0"/>
              <a:t>Nødtestamente</a:t>
            </a:r>
          </a:p>
          <a:p>
            <a:endParaRPr lang="da-DK" sz="1657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84717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Testamente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637747"/>
            <a:ext cx="8365072" cy="4010835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b="1" dirty="0"/>
              <a:t>Notartestamente: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Notaren i Byretten påtegner testamentet og kontrollerer testators identitet, fornuft, med videre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Registrerer testamentet i Centralregistret for testamenter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Notartestamentet er svært at anfægte</a:t>
            </a:r>
          </a:p>
          <a:p>
            <a:endParaRPr lang="da-DK" sz="1657" b="1" dirty="0"/>
          </a:p>
          <a:p>
            <a:r>
              <a:rPr lang="da-DK" sz="1657" b="1" dirty="0"/>
              <a:t>Vidnetestamente: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To vitterlighedsvidner, som ikke selv må være begunstiget i testamentet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Vidnerne kontrollerer testators underskrift, fornuft med videre </a:t>
            </a:r>
          </a:p>
          <a:p>
            <a:endParaRPr lang="da-DK" sz="1657" b="1" dirty="0"/>
          </a:p>
          <a:p>
            <a:r>
              <a:rPr lang="da-DK" sz="1657" b="1" dirty="0"/>
              <a:t>Nødtestamente: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Kræver en nødsituation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Ingen formkrav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Bortfalder efter tre måneder</a:t>
            </a:r>
          </a:p>
          <a:p>
            <a:endParaRPr lang="da-DK" sz="1657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4284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Testamente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637747"/>
            <a:ext cx="8365072" cy="4520846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u="sng" dirty="0"/>
              <a:t>Udvidet samlevertestamente</a:t>
            </a:r>
            <a:r>
              <a:rPr lang="da-DK" sz="1657" dirty="0"/>
              <a:t>:</a:t>
            </a:r>
          </a:p>
          <a:p>
            <a:pPr lvl="1"/>
            <a:endParaRPr lang="da-DK" sz="1657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Samlevende har ingen legal arveret, kræver oprettelse af testamente</a:t>
            </a:r>
          </a:p>
          <a:p>
            <a:pPr lvl="1"/>
            <a:endParaRPr lang="da-DK" sz="1657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Samleverne kan arve hinanden – maksimalt syv ottendele af formuen i konkurrence med børn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endParaRPr lang="da-DK" sz="1657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Samleveren kan udtage suppleringsarv</a:t>
            </a:r>
          </a:p>
          <a:p>
            <a:pPr lvl="1"/>
            <a:endParaRPr lang="da-DK" sz="1657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Der kan udloddes svogerskabsarv efter længstlevende samlever</a:t>
            </a:r>
          </a:p>
          <a:p>
            <a:pPr lvl="1"/>
            <a:endParaRPr lang="da-DK" sz="1657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Samlevende kan ikke sidde i uskiftet bo</a:t>
            </a:r>
          </a:p>
          <a:p>
            <a:pPr lvl="1"/>
            <a:endParaRPr lang="da-DK" sz="1657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Udvidet samlevertestamente skal ændres ved nyt testamente</a:t>
            </a:r>
          </a:p>
          <a:p>
            <a:pPr lvl="1"/>
            <a:endParaRPr lang="da-DK" sz="1657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Udvidet samlevertestamente bortfalder ved indgåelse af ægteskab</a:t>
            </a:r>
          </a:p>
          <a:p>
            <a:pPr lvl="1"/>
            <a:endParaRPr lang="da-DK" sz="1657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65779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Testamente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637747"/>
            <a:ext cx="8365072" cy="2990812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u="sng" dirty="0"/>
              <a:t>Betingelser for at oprette udvidet samlevertestamente</a:t>
            </a:r>
            <a:r>
              <a:rPr lang="da-DK" sz="1657" dirty="0"/>
              <a:t>:</a:t>
            </a:r>
          </a:p>
          <a:p>
            <a:endParaRPr lang="da-DK" sz="1657" dirty="0"/>
          </a:p>
          <a:p>
            <a:r>
              <a:rPr lang="da-DK" sz="1657" dirty="0"/>
              <a:t>De to parter skal have mulighed for at indgå ægteskab </a:t>
            </a:r>
          </a:p>
          <a:p>
            <a:endParaRPr lang="da-DK" sz="1657" dirty="0"/>
          </a:p>
          <a:p>
            <a:r>
              <a:rPr lang="da-DK" sz="1657" dirty="0"/>
              <a:t>Parterne må ikke have oprettet udvidet samlevertestamente til fordel for en anden</a:t>
            </a:r>
          </a:p>
          <a:p>
            <a:endParaRPr lang="da-DK" sz="1657" dirty="0"/>
          </a:p>
          <a:p>
            <a:r>
              <a:rPr lang="da-DK" sz="1657" dirty="0"/>
              <a:t>Parterne skal have samme bopæl på tidspunktet for dødsfaldet</a:t>
            </a:r>
          </a:p>
          <a:p>
            <a:endParaRPr lang="da-DK" sz="1657" dirty="0"/>
          </a:p>
          <a:p>
            <a:r>
              <a:rPr lang="da-DK" sz="1657" dirty="0"/>
              <a:t>Parterne skal enten vente, have eller have haft et fælles barn alternativt have boet sammen i to år</a:t>
            </a:r>
          </a:p>
          <a:p>
            <a:pPr lvl="1"/>
            <a:endParaRPr lang="da-DK" sz="1657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94621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Testamente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637747"/>
            <a:ext cx="8365072" cy="2990812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Hvis et testamente skal ændres eller tilbagekaldes, skal ændringen overholde formkravene til testamenter, i henhold til Arveloven paragraf 67.</a:t>
            </a:r>
          </a:p>
          <a:p>
            <a:endParaRPr lang="da-DK" sz="1657" dirty="0"/>
          </a:p>
          <a:p>
            <a:r>
              <a:rPr lang="da-DK" sz="1657" dirty="0"/>
              <a:t>Et uigenkaldeligt testamente indskrænker testators testationskompetence – arvelader har ikke mulighed for at ændre testamentet.</a:t>
            </a:r>
          </a:p>
          <a:p>
            <a:endParaRPr lang="da-DK" sz="1657" dirty="0"/>
          </a:p>
          <a:p>
            <a:r>
              <a:rPr lang="da-DK" sz="1657" dirty="0"/>
              <a:t>Hvis forudsætningerne for at oprette et uigenkaldeligt testamente brister eller var urigtige, kan testamentet være ugyldigt, i henhold til Arveloven paragraf 77.</a:t>
            </a:r>
          </a:p>
          <a:p>
            <a:endParaRPr lang="da-DK" sz="1657" dirty="0"/>
          </a:p>
          <a:p>
            <a:endParaRPr lang="da-DK" sz="1657" b="1" dirty="0"/>
          </a:p>
          <a:p>
            <a:endParaRPr lang="da-DK" sz="1657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9788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7198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Rådighed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637747"/>
            <a:ext cx="8205191" cy="1970789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endParaRPr lang="da-DK" sz="1657" dirty="0"/>
          </a:p>
          <a:p>
            <a:r>
              <a:rPr lang="da-DK" sz="1657" dirty="0"/>
              <a:t>Lov om ægtefællers økonomiske forhold gælder for ægtefæller, men ikke for ugifte samlevende.</a:t>
            </a:r>
          </a:p>
          <a:p>
            <a:endParaRPr lang="da-DK" sz="1657" dirty="0"/>
          </a:p>
          <a:p>
            <a:r>
              <a:rPr lang="da-DK" sz="1657" dirty="0"/>
              <a:t>Under ægteskabet er ægtefællerne to selvstændige personer med hver sin økonomi.</a:t>
            </a:r>
          </a:p>
          <a:p>
            <a:endParaRPr lang="da-DK" sz="1657" dirty="0"/>
          </a:p>
          <a:p>
            <a:r>
              <a:rPr lang="da-DK" sz="1657" dirty="0"/>
              <a:t>Ægtefællerne har særråden og særhæften.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56046" y="4431774"/>
            <a:ext cx="459581" cy="274779"/>
          </a:xfrm>
          <a:prstGeom prst="rect">
            <a:avLst/>
          </a:prstGeom>
        </p:spPr>
        <p:txBody>
          <a:bodyPr vert="horz" wrap="square" lIns="0" tIns="14883" rIns="0" bIns="0" rtlCol="0">
            <a:spAutoFit/>
          </a:bodyPr>
          <a:lstStyle/>
          <a:p>
            <a:pPr marL="11906">
              <a:spcBef>
                <a:spcPts val="117"/>
              </a:spcBef>
            </a:pPr>
            <a:r>
              <a:rPr sz="1688" i="1" spc="9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1688" i="1" spc="18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88">
              <a:latin typeface="Arial"/>
              <a:cs typeface="Arial"/>
            </a:endParaRP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8760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539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Særråden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637747"/>
            <a:ext cx="8205191" cy="4520846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Ægtefællen kan selv råde over egne aktiver, i henhold til Lov om ægtefællers økonomiske forhold paragraf 1.</a:t>
            </a:r>
          </a:p>
          <a:p>
            <a:endParaRPr lang="da-DK" sz="1657" dirty="0"/>
          </a:p>
          <a:p>
            <a:r>
              <a:rPr lang="da-DK" sz="1657" dirty="0"/>
              <a:t>Ægtefællerne må ikke uden at have fået lov disponere over hinandens aktiver. For eksempel hæve på hinandens konti, sælge partnerens cykel med mere.</a:t>
            </a:r>
          </a:p>
          <a:p>
            <a:endParaRPr lang="da-DK" sz="1657" dirty="0"/>
          </a:p>
          <a:p>
            <a:r>
              <a:rPr lang="da-DK" sz="1657" dirty="0"/>
              <a:t>Den frie rådighed er begrænset af: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endParaRPr lang="da-DK" sz="1657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gensidig forsørgelsespligt, i henhold til Lov om ægtefællers økonomiske forhold paragraf 4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Ikke uforsvarlig råden af delingsformuen, i henhold til Lov om ægtefællers økonomiske forhold paragraf 1, stk. 2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Kan medføre misbrugskrav, i henhold til Lov om ægtefællers økonomiske forhold paragraf 40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Beskyttelse af familiens helårsbolig, som for eksempel andelsbolig, i henhold til Lov om ægtefællers økonomiske forhold paragraf 6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Lejebolig er også beskyttet, i henhold til lejeloven paragraf 81</a:t>
            </a: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7973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Dispositioner med virkning for ægtefællen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637747"/>
            <a:ext cx="8205191" cy="2990812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endParaRPr lang="da-DK" sz="1657" dirty="0"/>
          </a:p>
          <a:p>
            <a:r>
              <a:rPr lang="da-DK" sz="1657" dirty="0"/>
              <a:t>Ægtefæller kan indgå retshandler med hinanden, i henhold til Lov om ægtefællers økonomiske forhold paragraf 2.</a:t>
            </a:r>
          </a:p>
          <a:p>
            <a:endParaRPr lang="da-DK" sz="1657" dirty="0"/>
          </a:p>
          <a:p>
            <a:r>
              <a:rPr lang="da-DK" sz="1657" dirty="0"/>
              <a:t>Ægtefællerne kan give hinanden fuldmagt efter aftalelovens regler.</a:t>
            </a:r>
          </a:p>
          <a:p>
            <a:endParaRPr lang="da-DK" sz="1657" dirty="0"/>
          </a:p>
          <a:p>
            <a:r>
              <a:rPr lang="da-DK" sz="1657" dirty="0"/>
              <a:t>Ægtefællen kan blive bundet af den anden ægtefælles retshandler ved passivitet.</a:t>
            </a:r>
          </a:p>
          <a:p>
            <a:endParaRPr lang="da-DK" sz="1657" dirty="0"/>
          </a:p>
          <a:p>
            <a:r>
              <a:rPr lang="da-DK" sz="1657" dirty="0"/>
              <a:t>Hvis den ene ægtefælle sælger den anden ægtefælles løsøre, er handlen bindende for ejerægtefællen, hvis løsøret anvendes i sælgerægtefællens erhvervsvirksomhed, i henhold til Lov om ægtefællers økonomiske forhold paragraf 11.</a:t>
            </a: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12503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Særhæften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637748"/>
            <a:ext cx="8205191" cy="2480800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endParaRPr lang="da-DK" sz="1657" dirty="0"/>
          </a:p>
          <a:p>
            <a:r>
              <a:rPr lang="da-DK" sz="1657" b="1" dirty="0"/>
              <a:t>Hovedregel: </a:t>
            </a:r>
            <a:r>
              <a:rPr lang="da-DK" sz="1657" dirty="0"/>
              <a:t>En ægtefælle hæfter for egen gæld med sin egen formue, i henhold til Lov om ægtefællers økonomiske forhold paragraf 3. Ægtefællen kan ikke ensidigt forpligte den anden ægtefælle.</a:t>
            </a:r>
          </a:p>
          <a:p>
            <a:endParaRPr lang="da-DK" sz="1657" dirty="0"/>
          </a:p>
          <a:p>
            <a:r>
              <a:rPr lang="da-DK" sz="1657" b="1" dirty="0"/>
              <a:t>Undtagelse: </a:t>
            </a:r>
            <a:r>
              <a:rPr lang="da-DK" sz="1657" dirty="0"/>
              <a:t>Ægtefællerne kan hæfte for den anden ægtefælles gæld, hvis de har accepteret at hæfte solidarisk eller har kautioneret for den anden ægtefælle.</a:t>
            </a:r>
          </a:p>
          <a:p>
            <a:endParaRPr lang="da-DK" sz="1657" dirty="0"/>
          </a:p>
          <a:p>
            <a:endParaRPr lang="da-DK" sz="1657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84434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Gaver mellem ægtefæller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637747"/>
            <a:ext cx="8205191" cy="4520846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b="1" dirty="0"/>
              <a:t>Hovedregel: </a:t>
            </a:r>
            <a:r>
              <a:rPr lang="da-DK" sz="1657" dirty="0"/>
              <a:t>Ægtefæller kan frit give hinanden gaver, i henhold til Lov om ægtefællers økonomiske forhold paragraf 2, stk. 1.</a:t>
            </a:r>
          </a:p>
          <a:p>
            <a:endParaRPr lang="da-DK" sz="1657" dirty="0"/>
          </a:p>
          <a:p>
            <a:r>
              <a:rPr lang="da-DK" sz="1657" b="1" dirty="0"/>
              <a:t>Undtagelse: </a:t>
            </a:r>
            <a:r>
              <a:rPr lang="da-DK" sz="1657" dirty="0"/>
              <a:t>Ægtefæller kan ikke forære fremtidige erhvervelser til hinanden, i henhold til Lov om ægtefællers økonomiske forhold paragraf 2, stk. 3.</a:t>
            </a:r>
          </a:p>
          <a:p>
            <a:endParaRPr lang="da-DK" sz="1657" dirty="0"/>
          </a:p>
          <a:p>
            <a:r>
              <a:rPr lang="da-DK" sz="1657" b="1" dirty="0"/>
              <a:t>Undtagelse: </a:t>
            </a:r>
            <a:r>
              <a:rPr lang="da-DK" sz="1657" dirty="0"/>
              <a:t>Gaver mellem ægtefæller kan omstødes, i henhold til konkursloven paragraf 64, hvis:</a:t>
            </a:r>
          </a:p>
          <a:p>
            <a:endParaRPr lang="da-DK" sz="1657" dirty="0"/>
          </a:p>
          <a:p>
            <a:r>
              <a:rPr lang="da-DK" sz="1657" dirty="0"/>
              <a:t>Giverægtefællen erklæres konkurs, og</a:t>
            </a:r>
          </a:p>
          <a:p>
            <a:endParaRPr lang="da-DK" sz="1657" dirty="0"/>
          </a:p>
          <a:p>
            <a:r>
              <a:rPr lang="da-DK" sz="1657" dirty="0"/>
              <a:t>Gaven stod i åbenbart misforhold til giverens økonomiske forhold, og</a:t>
            </a:r>
          </a:p>
          <a:p>
            <a:endParaRPr lang="da-DK" sz="1657" dirty="0"/>
          </a:p>
          <a:p>
            <a:r>
              <a:rPr lang="da-DK" sz="1657" dirty="0"/>
              <a:t>Gavemodtager ikke kan dokumentere, at giverægtefællen ikke var insolvent da gaven blev givet og giverægtefællen </a:t>
            </a:r>
          </a:p>
          <a:p>
            <a:endParaRPr lang="da-DK" sz="1657" dirty="0"/>
          </a:p>
          <a:p>
            <a:r>
              <a:rPr lang="da-DK" sz="1657" dirty="0"/>
              <a:t>utvivlsomt havde tilstrækkelige midler til at dække sine forpligtelser</a:t>
            </a: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3911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581914"/>
            <a:ext cx="8542730" cy="320594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pPr marL="11906">
              <a:spcBef>
                <a:spcPts val="98"/>
              </a:spcBef>
              <a:tabLst>
                <a:tab pos="1804411" algn="l"/>
                <a:tab pos="4187471" algn="l"/>
              </a:tabLst>
            </a:pPr>
            <a:r>
              <a:rPr lang="da-DK" sz="2209" spc="558" dirty="0">
                <a:latin typeface="+mn-lt"/>
              </a:rPr>
              <a:t>Formueordninger</a:t>
            </a:r>
            <a:endParaRPr sz="2209" spc="267" dirty="0">
              <a:latin typeface="+mn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437" y="1071562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7" y="1637747"/>
            <a:ext cx="8205191" cy="2990812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endParaRPr lang="da-DK" sz="1657" dirty="0"/>
          </a:p>
          <a:p>
            <a:r>
              <a:rPr lang="da-DK" sz="1657" dirty="0"/>
              <a:t>I forbindelse med ægteskabets indgåelse stiftes formuefællesskab (delingsformue), i henhold til Lov om ægtefællers økonomiske forhold paragraf 5.</a:t>
            </a:r>
          </a:p>
          <a:p>
            <a:endParaRPr lang="da-DK" sz="1657" dirty="0"/>
          </a:p>
          <a:p>
            <a:r>
              <a:rPr lang="da-DK" sz="1657" dirty="0"/>
              <a:t>Hvis ægtefællerne opretter ægtepagt, kan ægtefællerne vælge mellem følgende formueordninger:</a:t>
            </a:r>
          </a:p>
          <a:p>
            <a:endParaRPr lang="da-DK" sz="1657" dirty="0"/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Formuefællesskab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Fuldstændigt særeje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Skilsmissesæreje</a:t>
            </a:r>
          </a:p>
          <a:p>
            <a:pPr marL="772854" lvl="1" indent="-315571">
              <a:buFont typeface="Arial" panose="020B0604020202020204" pitchFamily="34" charset="0"/>
              <a:buChar char="•"/>
            </a:pPr>
            <a:r>
              <a:rPr lang="da-DK" sz="1657" dirty="0"/>
              <a:t>Kombinationssæreje</a:t>
            </a:r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7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defPPr>
              <a:defRPr lang="en-US"/>
            </a:defPPr>
            <a:lvl1pPr marL="0" algn="r" defTabSz="496885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9688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377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065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754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442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131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8195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5080" algn="l" defTabSz="49688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da-DK" smtClean="0"/>
              <a:pPr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7272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Brugerdefineret 2">
      <a:dk1>
        <a:srgbClr val="002E6D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FTU_billeder_aptos" id="{35775C9F-D157-4C8E-B587-0126E113DDDC}" vid="{91DEF0AC-B267-4596-BAE2-C374DB3E75A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PowerPoint_FTU_billeder_aptos</Template>
  <TotalTime>66</TotalTime>
  <Words>2549</Words>
  <Application>Microsoft Office PowerPoint</Application>
  <PresentationFormat>Widescreen</PresentationFormat>
  <Paragraphs>379</Paragraphs>
  <Slides>34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34</vt:i4>
      </vt:variant>
    </vt:vector>
  </HeadingPairs>
  <TitlesOfParts>
    <vt:vector size="39" baseType="lpstr">
      <vt:lpstr>Aptos</vt:lpstr>
      <vt:lpstr>Aptos ExtraBold</vt:lpstr>
      <vt:lpstr>Arial</vt:lpstr>
      <vt:lpstr>Wingdings</vt:lpstr>
      <vt:lpstr>Office-tema</vt:lpstr>
      <vt:lpstr>Familie- og arveret</vt:lpstr>
      <vt:lpstr>Emner</vt:lpstr>
      <vt:lpstr>PowerPoint-præsentation</vt:lpstr>
      <vt:lpstr>Rådighed</vt:lpstr>
      <vt:lpstr>Særråden</vt:lpstr>
      <vt:lpstr>Dispositioner med virkning for ægtefællen</vt:lpstr>
      <vt:lpstr>Særhæften</vt:lpstr>
      <vt:lpstr>Gaver mellem ægtefæller</vt:lpstr>
      <vt:lpstr>Formueordninger</vt:lpstr>
      <vt:lpstr>Formuefællesskab</vt:lpstr>
      <vt:lpstr>Særeje</vt:lpstr>
      <vt:lpstr>Særeje</vt:lpstr>
      <vt:lpstr>Formuedeling</vt:lpstr>
      <vt:lpstr>Ingen deling</vt:lpstr>
      <vt:lpstr>Gæld i formuedeling</vt:lpstr>
      <vt:lpstr>Personlige rettigheder</vt:lpstr>
      <vt:lpstr>Pensioner</vt:lpstr>
      <vt:lpstr>Pensioner</vt:lpstr>
      <vt:lpstr>Skævdeling og kompensation</vt:lpstr>
      <vt:lpstr>Regulering og misbrugskrav</vt:lpstr>
      <vt:lpstr>PowerPoint-præsentation</vt:lpstr>
      <vt:lpstr>Formuedeling ved ægtefælles død</vt:lpstr>
      <vt:lpstr>Arven</vt:lpstr>
      <vt:lpstr>Arveklasser</vt:lpstr>
      <vt:lpstr>Arveklasser</vt:lpstr>
      <vt:lpstr>Arveklasser</vt:lpstr>
      <vt:lpstr>Ægtefællens arveret</vt:lpstr>
      <vt:lpstr>Uskiftet bo</vt:lpstr>
      <vt:lpstr>Testamente</vt:lpstr>
      <vt:lpstr>Testamente</vt:lpstr>
      <vt:lpstr>Testamente</vt:lpstr>
      <vt:lpstr>Testamente</vt:lpstr>
      <vt:lpstr>Testamente</vt:lpstr>
      <vt:lpstr>Testamente</vt:lpstr>
    </vt:vector>
  </TitlesOfParts>
  <Company>Cphbusiness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Søren Thestrup (SOTH - Lektor - Cphbusiness)</dc:creator>
  <cp:keywords>Familie og arveret</cp:keywords>
  <cp:lastModifiedBy>Henrik Vejlgaard</cp:lastModifiedBy>
  <cp:revision>23</cp:revision>
  <dcterms:created xsi:type="dcterms:W3CDTF">2024-11-13T09:39:13Z</dcterms:created>
  <dcterms:modified xsi:type="dcterms:W3CDTF">2025-11-27T12:02:10Z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2025-11-27T12:02:10Z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9aafd452-b819-40a3-a400-f94ff33b0125</vt:lpwstr>
  </property>
  <property fmtid="{D5CDD505-2E9C-101B-9397-08002B2CF9AE}" pid="7" name="MSIP_Label_defa4170-0d19-0005-0004-bc88714345d2_ActionId">
    <vt:lpwstr>99ac904b-f439-4c87-bce6-0f6759d868a5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